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Merriweather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75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Emalee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Steven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408d6b1e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408d6b1ed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Hailley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Choose half thread because we wanted the thread to be on the outside of the two plates. THis was a recommendation of a technical craftsmen.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Em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Hailley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Hailley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Em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Hailley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408d6b1e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408d6b1e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Phteven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Steven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Emalee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Hailley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Hailley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Sam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9" name="Google Shape;39;p8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ot.gov/initiatives-policies/Transportation/bridges/historic-bridges/bridge-types/Pages/truss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pperstate.com/shop/5637152492/hex-heads-grade-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92550" y="324775"/>
            <a:ext cx="8958900" cy="2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 b="1">
                <a:latin typeface="Times New Roman"/>
                <a:ea typeface="Times New Roman"/>
                <a:cs typeface="Times New Roman"/>
                <a:sym typeface="Times New Roman"/>
              </a:rPr>
              <a:t>2020 American Institute of Steel Construction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800" b="1">
                <a:latin typeface="Times New Roman"/>
                <a:ea typeface="Times New Roman"/>
                <a:cs typeface="Times New Roman"/>
                <a:sym typeface="Times New Roman"/>
              </a:rPr>
              <a:t>Student Steel Bridge Competition</a:t>
            </a: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CENE 486: Final Presentation </a:t>
            </a:r>
            <a:endParaRPr sz="3000" b="1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27975" y="2181025"/>
            <a:ext cx="20268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Samantha Cole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Emalee Sena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Hailey Ndubizu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Steven Bloomfield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2020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2650" y="2864075"/>
            <a:ext cx="3320925" cy="21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10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39" y="1171467"/>
            <a:ext cx="8903525" cy="207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11700" y="234925"/>
            <a:ext cx="8520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Final Bridge Design as of December 2019</a:t>
            </a:r>
            <a:endParaRPr sz="3000"/>
          </a:p>
        </p:txBody>
      </p:sp>
      <p:sp>
        <p:nvSpPr>
          <p:cNvPr id="151" name="Google Shape;151;p22"/>
          <p:cNvSpPr txBox="1"/>
          <p:nvPr/>
        </p:nvSpPr>
        <p:spPr>
          <a:xfrm>
            <a:off x="224125" y="3710675"/>
            <a:ext cx="84486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How did we figure out this was a good design? </a:t>
            </a:r>
            <a:endParaRPr sz="21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eorgia"/>
              <a:buChar char="●"/>
            </a:pPr>
            <a:r>
              <a:rPr lang="en" sz="21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The weight is under 250 lbs </a:t>
            </a:r>
            <a:endParaRPr sz="21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eorgia"/>
              <a:buChar char="●"/>
            </a:pPr>
            <a:r>
              <a:rPr lang="en" sz="21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There won’t be many different members so simpler fabrication</a:t>
            </a:r>
            <a:endParaRPr sz="21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4294967295"/>
          </p:nvPr>
        </p:nvSpPr>
        <p:spPr>
          <a:xfrm>
            <a:off x="2801350" y="3297575"/>
            <a:ext cx="40047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Figure 10: Isometric View of Bridge [2]</a:t>
            </a:r>
            <a:r>
              <a:rPr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Exaggerated Model of Final Bridge Design 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25" y="1465563"/>
            <a:ext cx="5150576" cy="297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5143500" y="1465575"/>
            <a:ext cx="37965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</a:pPr>
            <a:r>
              <a:rPr lang="en"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Final bridge weight: 23</a:t>
            </a:r>
            <a:r>
              <a:rPr lang="en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6 </a:t>
            </a:r>
            <a:r>
              <a:rPr lang="en"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lbs</a:t>
            </a:r>
            <a:endParaRPr sz="18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</a:pPr>
            <a:r>
              <a:rPr lang="en"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Includes assumed 25% weight increase from plates and bolts </a:t>
            </a:r>
            <a:endParaRPr sz="18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</a:pPr>
            <a:r>
              <a:rPr lang="en"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Max Vertical Deflection: 1.016”</a:t>
            </a:r>
            <a:endParaRPr sz="18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</a:pPr>
            <a:r>
              <a:rPr lang="en"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Max Lateral Deflection: 0.086”</a:t>
            </a:r>
            <a:endParaRPr sz="18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59250" y="4437650"/>
            <a:ext cx="55569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11: Exaggerated Scale on Isometric View of Bridge [4]</a:t>
            </a:r>
            <a:r>
              <a:rPr lang="en" sz="1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 idx="4294967295"/>
          </p:nvPr>
        </p:nvSpPr>
        <p:spPr>
          <a:xfrm>
            <a:off x="311700" y="276225"/>
            <a:ext cx="85206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Final Material and Dimensions </a:t>
            </a:r>
            <a:endParaRPr sz="30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12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1879400" y="4462600"/>
            <a:ext cx="57624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12: Final Bridge Design with Connections in black [2]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0" y="762900"/>
            <a:ext cx="9250800" cy="23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Material Type: HSS steel of Grade A513</a:t>
            </a:r>
            <a:endParaRPr sz="2200" b="0" i="0" u="sng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○"/>
            </a:pPr>
            <a:r>
              <a:rPr lang="en" sz="2200" b="0" i="0" u="sng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Top Chord in Green</a:t>
            </a:r>
            <a:r>
              <a:rPr lang="en"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2”x 1”x 0.083”</a:t>
            </a:r>
            <a:endParaRPr sz="22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○"/>
            </a:pPr>
            <a:r>
              <a:rPr lang="en" sz="2200" b="0" i="0" u="sng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Bottom Chord in Blue , Webbing and Columns in Purple</a:t>
            </a:r>
            <a:r>
              <a:rPr lang="en"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1”x 1”x 0.065”</a:t>
            </a:r>
            <a:endParaRPr sz="22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○"/>
            </a:pPr>
            <a:r>
              <a:rPr lang="en" sz="2200" b="0" i="0" u="sng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Bracing not Shown</a:t>
            </a:r>
            <a:r>
              <a:rPr lang="en"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0.75”x 0.75”x 0.065”</a:t>
            </a:r>
            <a:endParaRPr sz="22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l="17041" t="3975" r="2894" b="25667"/>
          <a:stretch/>
        </p:blipFill>
        <p:spPr>
          <a:xfrm>
            <a:off x="243016" y="3149463"/>
            <a:ext cx="8629135" cy="1377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4766975" y="256700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Task 2.3: Connection Design  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716025" y="18450"/>
            <a:ext cx="5083500" cy="51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Type of Connections Chosen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○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Gusset Plates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○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Steel Tabs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4294967295"/>
          </p:nvPr>
        </p:nvSpPr>
        <p:spPr>
          <a:xfrm>
            <a:off x="0" y="841248"/>
            <a:ext cx="3989100" cy="4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Connection Design Calculations</a:t>
            </a:r>
            <a:endParaRPr sz="20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4008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○"/>
            </a:pPr>
            <a:r>
              <a:rPr lang="en" sz="2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AISC Steel Construction Manual</a:t>
            </a:r>
            <a:endParaRPr sz="20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8872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■"/>
            </a:pPr>
            <a:r>
              <a:rPr lang="en" sz="2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Tension Capacity</a:t>
            </a:r>
            <a:endParaRPr sz="20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8872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■"/>
            </a:pPr>
            <a:r>
              <a:rPr lang="en" sz="2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Bolt Shear Capacity</a:t>
            </a:r>
            <a:endParaRPr sz="20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8872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■"/>
            </a:pPr>
            <a:r>
              <a:rPr lang="en" sz="2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Block Shear</a:t>
            </a:r>
            <a:endParaRPr sz="20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8872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■"/>
            </a:pPr>
            <a:r>
              <a:rPr lang="en" sz="2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Tensile Rupture Strength</a:t>
            </a:r>
            <a:endParaRPr sz="20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8872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■"/>
            </a:pPr>
            <a:r>
              <a:rPr lang="en" sz="2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Bolt Bearing Strength</a:t>
            </a:r>
            <a:endParaRPr sz="200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l="13483" t="20109" r="8262" b="12224"/>
          <a:stretch/>
        </p:blipFill>
        <p:spPr>
          <a:xfrm>
            <a:off x="5830750" y="3747700"/>
            <a:ext cx="1754000" cy="11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4">
            <a:alphaModFix/>
          </a:blip>
          <a:srcRect t="2323" b="2808"/>
          <a:stretch/>
        </p:blipFill>
        <p:spPr>
          <a:xfrm>
            <a:off x="4360738" y="841250"/>
            <a:ext cx="4487725" cy="22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166200" y="183000"/>
            <a:ext cx="3656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Connection Design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7053575" y="3091250"/>
            <a:ext cx="20904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13: Connection C [2] 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7069775" y="4815000"/>
            <a:ext cx="19959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14: Typical Tab [2]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224975" y="217725"/>
            <a:ext cx="32142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Connection Design Equations and Importance 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2142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To ensure that the connections were sufficient for the load combinations, the following were tested: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3901250" y="73725"/>
            <a:ext cx="4983000" cy="48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Tension Capacity</a:t>
            </a:r>
            <a:endParaRPr sz="1800" b="0" i="0" u="sng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Strength of the connections with weight placed perpendicular to it</a:t>
            </a: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Bolt Shear Capacity</a:t>
            </a:r>
            <a:endParaRPr sz="1800" b="0" i="0" u="sng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Strength of the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shear plane along a bolt in relation to the bolt’s area</a:t>
            </a: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Block Shear</a:t>
            </a:r>
            <a:endParaRPr sz="1800" b="0" i="0" u="sng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Strength of the member to not tear from the plate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in a combination of tension and shear</a:t>
            </a: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Tensile Rupture</a:t>
            </a:r>
            <a:r>
              <a:rPr lang="en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Strength as a measure of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reduced area to support the load due to bolt holes</a:t>
            </a:r>
            <a:r>
              <a:rPr lang="en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Bolt Bearing Strength</a:t>
            </a:r>
            <a:endParaRPr sz="1800" b="0" i="0" u="sng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Compressive force of the bolt to the side of the hole</a:t>
            </a: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15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6452475" y="3106825"/>
            <a:ext cx="253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1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lang="en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Connection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" sz="1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[5]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-12" y="4629775"/>
            <a:ext cx="253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15: Connection </a:t>
            </a:r>
            <a:r>
              <a:rPr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 </a:t>
            </a:r>
            <a:r>
              <a:rPr lang="en" sz="1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[2]</a:t>
            </a:r>
            <a:endParaRPr sz="14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2855776" y="3252738"/>
            <a:ext cx="32730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Table 2: Connection </a:t>
            </a:r>
            <a:r>
              <a:rPr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" sz="1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calculations [2]</a:t>
            </a:r>
            <a:endParaRPr sz="14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l="2406" t="3633" r="4664" b="4158"/>
          <a:stretch/>
        </p:blipFill>
        <p:spPr>
          <a:xfrm>
            <a:off x="6293850" y="1275700"/>
            <a:ext cx="2850150" cy="18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5763" y="3567313"/>
            <a:ext cx="5702831" cy="15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2621088" y="1476313"/>
            <a:ext cx="32601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26B73"/>
                </a:solidFill>
                <a:latin typeface="Georgia"/>
                <a:ea typeface="Georgia"/>
                <a:cs typeface="Georgia"/>
                <a:sym typeface="Georgia"/>
              </a:rPr>
              <a:t>Connection Design:</a:t>
            </a:r>
            <a:endParaRPr sz="1800">
              <a:solidFill>
                <a:srgbClr val="626B7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26B73"/>
                </a:solidFill>
                <a:latin typeface="Georgia"/>
                <a:ea typeface="Georgia"/>
                <a:cs typeface="Georgia"/>
                <a:sym typeface="Georgia"/>
              </a:rPr>
              <a:t>2 plates welded together = 1.8 plates minimum</a:t>
            </a:r>
            <a:endParaRPr sz="1800">
              <a:solidFill>
                <a:srgbClr val="626B7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5">
            <a:alphaModFix/>
          </a:blip>
          <a:srcRect t="7057" r="49461" b="14694"/>
          <a:stretch/>
        </p:blipFill>
        <p:spPr>
          <a:xfrm>
            <a:off x="268475" y="1400879"/>
            <a:ext cx="1939950" cy="318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E Calculation Example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16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238825" y="1335450"/>
            <a:ext cx="50382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Char char="●"/>
            </a:pPr>
            <a:r>
              <a:rPr lang="en" sz="2200" dirty="0">
                <a:latin typeface="Georgia"/>
                <a:ea typeface="Georgia"/>
                <a:cs typeface="Georgia"/>
                <a:sym typeface="Georgia"/>
              </a:rPr>
              <a:t>⅛” thick sheet metal </a:t>
            </a:r>
            <a:endParaRPr sz="22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Char char="○"/>
            </a:pPr>
            <a:r>
              <a:rPr lang="en" sz="2200" dirty="0">
                <a:latin typeface="Georgia"/>
                <a:ea typeface="Georgia"/>
                <a:cs typeface="Georgia"/>
                <a:sym typeface="Georgia"/>
              </a:rPr>
              <a:t>2/8” thick plates for 2 plates welded together on exterior </a:t>
            </a:r>
            <a:endParaRPr sz="22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Char char="○"/>
            </a:pPr>
            <a:r>
              <a:rPr lang="en" sz="2200" dirty="0">
                <a:latin typeface="Georgia"/>
                <a:ea typeface="Georgia"/>
                <a:cs typeface="Georgia"/>
                <a:sym typeface="Georgia"/>
              </a:rPr>
              <a:t>⅛” for 1 plate on interior</a:t>
            </a:r>
            <a:endParaRPr sz="22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Char char="○"/>
            </a:pPr>
            <a:r>
              <a:rPr lang="en" sz="2200" dirty="0">
                <a:latin typeface="Georgia"/>
                <a:ea typeface="Georgia"/>
                <a:cs typeface="Georgia"/>
                <a:sym typeface="Georgia"/>
              </a:rPr>
              <a:t>Tabs welded perpendicular to interior face</a:t>
            </a:r>
            <a:endParaRPr sz="2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Char char="●"/>
            </a:pPr>
            <a:r>
              <a:rPr lang="en" sz="2200" dirty="0">
                <a:latin typeface="Georgia"/>
                <a:ea typeface="Georgia"/>
                <a:cs typeface="Georgia"/>
                <a:sym typeface="Georgia"/>
              </a:rPr>
              <a:t>Grade 8 bolts, hex shape head, half threaded</a:t>
            </a:r>
            <a:endParaRPr sz="22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Char char="○"/>
            </a:pPr>
            <a:r>
              <a:rPr lang="en" sz="2200" dirty="0">
                <a:latin typeface="Georgia"/>
                <a:ea typeface="Georgia"/>
                <a:cs typeface="Georgia"/>
                <a:sym typeface="Georgia"/>
              </a:rPr>
              <a:t>Used 2 ¼” for members</a:t>
            </a:r>
            <a:endParaRPr sz="22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Char char="○"/>
            </a:pPr>
            <a:r>
              <a:rPr lang="en" sz="2200" dirty="0">
                <a:latin typeface="Georgia"/>
                <a:ea typeface="Georgia"/>
                <a:cs typeface="Georgia"/>
                <a:sym typeface="Georgia"/>
              </a:rPr>
              <a:t>Used ½” for Bracing</a:t>
            </a:r>
            <a:endParaRPr sz="22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eorgia"/>
              <a:buChar char="○"/>
            </a:pPr>
            <a:r>
              <a:rPr lang="en" sz="2200" dirty="0">
                <a:latin typeface="Georgia"/>
                <a:ea typeface="Georgia"/>
                <a:cs typeface="Georgia"/>
                <a:sym typeface="Georgia"/>
              </a:rPr>
              <a:t>Strength is 150 ksi</a:t>
            </a:r>
            <a:endParaRPr sz="2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7125" y="1957513"/>
            <a:ext cx="3284225" cy="20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Summary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5192938" y="4090325"/>
            <a:ext cx="30000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Figure 17: Example of Hexagon Shaped Grade 8 Bolt with half threaded end [8]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Steel Preparation </a:t>
            </a:r>
            <a:endParaRPr sz="3000"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206700" y="1234325"/>
            <a:ext cx="39999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Organize and label members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Transport to Mingus High School for Welding Day!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2200" u="sng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Members Cut Shorter </a:t>
            </a:r>
            <a:endParaRPr sz="2200" u="sng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Member: CF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○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20” to 10-½”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Member: AE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○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3’-3” to 3’-1¾ ”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600" y="367400"/>
            <a:ext cx="4937400" cy="34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/>
        </p:nvSpPr>
        <p:spPr>
          <a:xfrm>
            <a:off x="4523150" y="3946475"/>
            <a:ext cx="4309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1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Steel Bridge Team and mentees preparing steel after receiving it from K-Zell Metals [5]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Fabrication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solidFill>
                <a:schemeClr val="accent6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18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70500" y="1253575"/>
            <a:ext cx="3583200" cy="3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200" u="sng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Welding at Mingus High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Connection C and F to member CF with a tab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Connection B and E to member BE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Connection D and A to member AA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t="7053" b="5309"/>
          <a:stretch/>
        </p:blipFill>
        <p:spPr>
          <a:xfrm>
            <a:off x="6007025" y="1358650"/>
            <a:ext cx="2849825" cy="3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4">
            <a:alphaModFix/>
          </a:blip>
          <a:srcRect l="9763" t="4829" r="2114" b="7041"/>
          <a:stretch/>
        </p:blipFill>
        <p:spPr>
          <a:xfrm>
            <a:off x="3530700" y="1370009"/>
            <a:ext cx="2476325" cy="325094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3856950" y="4663225"/>
            <a:ext cx="4344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1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9</a:t>
            </a: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From Left to Right - Member CF, BE, AA [5]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Final Product up to Fabrication</a:t>
            </a:r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00" y="1257175"/>
            <a:ext cx="4541400" cy="34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407" y="1240550"/>
            <a:ext cx="3356843" cy="34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2099225" y="4679850"/>
            <a:ext cx="5551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20 </a:t>
            </a: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21</a:t>
            </a: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Picture from Mingus Day during a construction attempt [6]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Project Information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25" y="1418150"/>
            <a:ext cx="39999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American Institute of Steel Construction (AISC) Student Steel Bridge Competition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○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Conference Location: Cal State Fullerton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March 31 - April 4, 2020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Client: Mark Lamer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832425" y="1376650"/>
            <a:ext cx="3999900" cy="19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Purpose: Design, Fabricate, Construct and Compete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Design of 1:10 scale bridge </a:t>
            </a:r>
            <a:endParaRPr sz="24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None/>
            </a:pP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6502" y="3455126"/>
            <a:ext cx="3448595" cy="13980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5355750" y="4787875"/>
            <a:ext cx="25182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1: AISC Logo [1]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Construction </a:t>
            </a:r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1898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Construct pieces together to ensure everything fits as planned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Cut and bolt webbing pieces into place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Assess length and height per envelope requirements with tape measure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50" name="Google Shape;25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1463" y="2197881"/>
            <a:ext cx="3287125" cy="246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4">
            <a:alphaModFix/>
          </a:blip>
          <a:srcRect l="3181" t="7501" r="2130"/>
          <a:stretch/>
        </p:blipFill>
        <p:spPr>
          <a:xfrm>
            <a:off x="4430088" y="185425"/>
            <a:ext cx="3112626" cy="2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 txBox="1"/>
          <p:nvPr/>
        </p:nvSpPr>
        <p:spPr>
          <a:xfrm>
            <a:off x="3744700" y="4663225"/>
            <a:ext cx="48375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Figure 2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and 2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"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Team Members Steven and Hailley working with Mentee Dan during construction attempt to fit webbing members [5]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270325" y="0"/>
            <a:ext cx="6247800" cy="16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Impacts </a:t>
            </a: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4294967295"/>
          </p:nvPr>
        </p:nvSpPr>
        <p:spPr>
          <a:xfrm>
            <a:off x="270325" y="1283400"/>
            <a:ext cx="8603400" cy="3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imes"/>
              <a:buChar char="●"/>
            </a:pPr>
            <a:r>
              <a:rPr lang="en" sz="2200" dirty="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Environmental </a:t>
            </a:r>
            <a:endParaRPr sz="2200" dirty="0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imes"/>
              <a:buChar char="○"/>
            </a:pPr>
            <a:r>
              <a:rPr lang="en" sz="2200" dirty="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Reusing and Recycling the Steel, extra bolts, and extra nuts </a:t>
            </a:r>
            <a:endParaRPr sz="2200" dirty="0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imes"/>
              <a:buChar char="●"/>
            </a:pPr>
            <a:r>
              <a:rPr lang="en" sz="2200" dirty="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Social </a:t>
            </a:r>
            <a:endParaRPr sz="2200" dirty="0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imes"/>
              <a:buChar char="○"/>
            </a:pPr>
            <a:r>
              <a:rPr lang="en" sz="2200" dirty="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Learning to communicate with Professional Engineers and Craftsmen</a:t>
            </a:r>
            <a:endParaRPr sz="2200" dirty="0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imes"/>
              <a:buChar char="○"/>
            </a:pPr>
            <a:r>
              <a:rPr lang="en" sz="2200" dirty="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Learned to be self-starters</a:t>
            </a:r>
            <a:endParaRPr sz="2200" dirty="0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imes"/>
              <a:buChar char="●"/>
            </a:pPr>
            <a:r>
              <a:rPr lang="en" sz="2200" dirty="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Economic </a:t>
            </a:r>
            <a:endParaRPr sz="2200" dirty="0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imes"/>
              <a:buChar char="○"/>
            </a:pPr>
            <a:r>
              <a:rPr lang="en" sz="2200" dirty="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We used a lot of materials and gas </a:t>
            </a:r>
            <a:endParaRPr sz="2200" dirty="0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imes"/>
              <a:buChar char="○"/>
            </a:pPr>
            <a:r>
              <a:rPr lang="en" sz="2200" dirty="0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We reused materials and tools at the farm</a:t>
            </a:r>
            <a:endParaRPr sz="2200" dirty="0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21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Thank You!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6"/>
                </a:solidFill>
              </a:rPr>
              <a:t>We will not Avenge NAU! 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66" name="Google Shape;266;p34"/>
          <p:cNvPicPr preferRelativeResize="0"/>
          <p:nvPr/>
        </p:nvPicPr>
        <p:blipFill rotWithShape="1">
          <a:blip r:embed="rId3">
            <a:alphaModFix/>
          </a:blip>
          <a:srcRect l="22113" t="4973" r="22112" b="6050"/>
          <a:stretch/>
        </p:blipFill>
        <p:spPr>
          <a:xfrm>
            <a:off x="5144250" y="87000"/>
            <a:ext cx="3114950" cy="49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7898950" y="4730175"/>
            <a:ext cx="5511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[7]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4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References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/>
              <a:t>[1] AISC website,</a:t>
            </a:r>
            <a:r>
              <a:rPr lang="en" sz="1600" i="1"/>
              <a:t> AISC Steel Bridge Competition</a:t>
            </a:r>
            <a:r>
              <a:rPr lang="en" sz="1600"/>
              <a:t>. 2019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/>
              <a:t>[2]Steel Bridge Team, </a:t>
            </a:r>
            <a:r>
              <a:rPr lang="en" sz="1600" i="1"/>
              <a:t>Steel Bridge Team Shop Drawings</a:t>
            </a:r>
            <a:r>
              <a:rPr lang="en" sz="1600"/>
              <a:t>, 2020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/>
              <a:t>[3] North Carolina Department of Transportation, “Truss Bridges” , 7-Jun-2019. [Online] Available: </a:t>
            </a:r>
            <a:r>
              <a:rPr lang="en" sz="1600" u="sng">
                <a:solidFill>
                  <a:schemeClr val="accent5"/>
                </a:solidFill>
                <a:hlinkClick r:id="rId3"/>
              </a:rPr>
              <a:t>https://www.ncdot.gov/initiatives-policies/Transportation/bridges/historic-bridges/bridge-types/Pages/truss.aspx</a:t>
            </a:r>
            <a:r>
              <a:rPr lang="en" sz="1600"/>
              <a:t> [Accessed 8-Feb-2020]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/>
              <a:t>[4] RISA,</a:t>
            </a:r>
            <a:r>
              <a:rPr lang="en" sz="1600" i="1"/>
              <a:t> Steel Bridge Team Risa File and Design</a:t>
            </a:r>
            <a:r>
              <a:rPr lang="en" sz="1600"/>
              <a:t>, 2020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/>
              <a:t>[5] Sam Cole, </a:t>
            </a:r>
            <a:r>
              <a:rPr lang="en" sz="1600" i="1"/>
              <a:t>Pictures of Steel Bridge and People</a:t>
            </a:r>
            <a:r>
              <a:rPr lang="en" sz="1600"/>
              <a:t>, 2020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/>
              <a:t>[6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]Hailley Ndubizu, </a:t>
            </a:r>
            <a:r>
              <a:rPr lang="en" sz="1600" i="1">
                <a:latin typeface="Merriweather"/>
                <a:ea typeface="Merriweather"/>
                <a:cs typeface="Merriweather"/>
                <a:sym typeface="Merriweather"/>
              </a:rPr>
              <a:t>Pictures of Steel Bridge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, 2020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[</a:t>
            </a:r>
            <a:r>
              <a:rPr lang="en" sz="1600"/>
              <a:t>7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]Amazon </a:t>
            </a:r>
            <a:r>
              <a:rPr lang="en" sz="1600"/>
              <a:t>website, </a:t>
            </a:r>
            <a:r>
              <a:rPr lang="en" sz="1600" i="1">
                <a:solidFill>
                  <a:schemeClr val="dk1"/>
                </a:solidFill>
              </a:rPr>
              <a:t>Marvel Legends Series Infinity Gauntlet Articulated Electronic Fist, </a:t>
            </a:r>
            <a:r>
              <a:rPr lang="en" sz="1600">
                <a:solidFill>
                  <a:schemeClr val="dk1"/>
                </a:solidFill>
              </a:rPr>
              <a:t>2020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>
                <a:solidFill>
                  <a:schemeClr val="dk1"/>
                </a:solidFill>
              </a:rPr>
              <a:t>[8] Copper State Nuts and Bolts, Grade 8 Bolts, 2020. [Online] Available: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https://www.copperstate.com/shop/5637152492/hex-heads-grade-8</a:t>
            </a:r>
            <a:r>
              <a:rPr lang="en" sz="1600">
                <a:solidFill>
                  <a:schemeClr val="dk1"/>
                </a:solidFill>
              </a:rPr>
              <a:t> [Accessed 23-Apr-2020]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23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Competition Details 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72575" y="1266675"/>
            <a:ext cx="37956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*Competition was canceled due to COVID-19, with no virtual component or opportunity to compete</a:t>
            </a:r>
            <a:endParaRPr sz="23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The team completed construction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Next years team can use the same envelope, bridge, and rules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4956" r="36460"/>
          <a:stretch/>
        </p:blipFill>
        <p:spPr>
          <a:xfrm>
            <a:off x="3868075" y="1367905"/>
            <a:ext cx="5095508" cy="236850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382800" y="3853550"/>
            <a:ext cx="4260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2: Construction Site plan Specifications provided by AISC Rules [1]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Technical Considerations for Full Bridge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-109075" y="1244125"/>
            <a:ext cx="4506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Loading Test</a:t>
            </a:r>
            <a:endParaRPr sz="24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50 pound lateral load </a:t>
            </a:r>
            <a:endParaRPr sz="24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2500 pound vertical load </a:t>
            </a:r>
            <a:endParaRPr sz="24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Rules Specification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Has a skew of 1’-6”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Must fit envelope of 22’-6”, 1’-8’’ and 3’-8’’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1690"/>
          <a:stretch/>
        </p:blipFill>
        <p:spPr>
          <a:xfrm rot="5400000">
            <a:off x="5477412" y="126962"/>
            <a:ext cx="2324975" cy="48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829425" y="3700100"/>
            <a:ext cx="40029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3: Envelope Specifications provided by Rules [1]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Load Combination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ASCE 6 potential vertical loading combinations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Bridge must be able to withstand all loads applied to each location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172250" y="1755650"/>
            <a:ext cx="4848901" cy="3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880925" y="1427875"/>
            <a:ext cx="3798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Table 1: Location Determination by Dice Roll [1]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Technical Consideration 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25" y="1317400"/>
            <a:ext cx="8160600" cy="1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Rules Set by Competition for Members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Each member can not exceed an envelope 42’’x 6”x 4”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Every member must be connected by a nut and bolt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00" y="2683199"/>
            <a:ext cx="8073999" cy="162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1888050" y="4108350"/>
            <a:ext cx="5496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4: Example of Member that fits within the member envelope [2]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Preliminary Design and Design Considerations 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3725" y="1194925"/>
            <a:ext cx="4118100" cy="3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200" u="sng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Design Considerations </a:t>
            </a:r>
            <a:endParaRPr sz="2200" u="sng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Simple constructability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Withstanding all load combinations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2200" u="sng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Considered Bridge Types: </a:t>
            </a:r>
            <a:endParaRPr sz="2200" u="sng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Truss Bridge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Beam Bridge </a:t>
            </a:r>
            <a:endParaRPr sz="22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2200" u="sng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4810825" y="2173838"/>
            <a:ext cx="40827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5: Warren Truss with Vertical Designs [3]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l="4296" t="24957" r="2893" b="3647"/>
          <a:stretch/>
        </p:blipFill>
        <p:spPr>
          <a:xfrm>
            <a:off x="4338224" y="1419982"/>
            <a:ext cx="4245429" cy="68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l="6024" t="7849" r="6024" b="7840"/>
          <a:stretch/>
        </p:blipFill>
        <p:spPr>
          <a:xfrm>
            <a:off x="4766038" y="2813940"/>
            <a:ext cx="3389811" cy="787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5226350" y="3652150"/>
            <a:ext cx="30756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6: Howe Truss Design [3]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819650" y="4297650"/>
            <a:ext cx="5504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Final Design Chosen Was an Underslung Truss Bridge</a:t>
            </a:r>
            <a:endParaRPr sz="2200" b="0" i="0" u="sng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311700" y="9895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Alternative Bridge Designs Completed by the Team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83725" y="1194925"/>
            <a:ext cx="4118100" cy="3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4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83725" y="4046427"/>
            <a:ext cx="46989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7: Steel Bridge Design from September 2019. The team wanted to try the reliability of a truss.  Didn’t pass loading test. [4]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754700" y="3982500"/>
            <a:ext cx="4227900" cy="1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8: Steel Bridge Team Design from October. Design Alternative that would use smaller pieces to be welded together. Weight was too high and complex constructability</a:t>
            </a:r>
            <a:r>
              <a:rPr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r>
              <a:rPr lang="en" sz="1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[4]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l="10058" r="10606"/>
          <a:stretch/>
        </p:blipFill>
        <p:spPr>
          <a:xfrm>
            <a:off x="158300" y="1045938"/>
            <a:ext cx="4227899" cy="30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l="7557" r="5567"/>
          <a:stretch/>
        </p:blipFill>
        <p:spPr>
          <a:xfrm>
            <a:off x="4572000" y="994800"/>
            <a:ext cx="4227900" cy="30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311700" y="2342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Alternative Bridge Design Completed by the Team cont.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2314575" y="4285525"/>
            <a:ext cx="51894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Figure 9: Steel Bridge Design from November of 2019. This design had the addition of more lateral bracing. [4] </a:t>
            </a:r>
            <a:endParaRPr sz="14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388" y="1339900"/>
            <a:ext cx="5123224" cy="28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On-screen Show (16:9)</PresentationFormat>
  <Paragraphs>219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Merriweather</vt:lpstr>
      <vt:lpstr>Roboto</vt:lpstr>
      <vt:lpstr>Times</vt:lpstr>
      <vt:lpstr>Georgia</vt:lpstr>
      <vt:lpstr>Times New Roman</vt:lpstr>
      <vt:lpstr>Arial</vt:lpstr>
      <vt:lpstr>Paradigm</vt:lpstr>
      <vt:lpstr>2020 American Institute of Steel Construction Student Steel Bridge Competition  CENE 486: Final Presentation </vt:lpstr>
      <vt:lpstr>Project Information </vt:lpstr>
      <vt:lpstr>Competition Details </vt:lpstr>
      <vt:lpstr>Technical Considerations for Full Bridge   </vt:lpstr>
      <vt:lpstr>Load Combination</vt:lpstr>
      <vt:lpstr>Technical Consideration </vt:lpstr>
      <vt:lpstr>Preliminary Design and Design Considerations </vt:lpstr>
      <vt:lpstr>Alternative Bridge Designs Completed by the Team</vt:lpstr>
      <vt:lpstr>Alternative Bridge Design Completed by the Team cont.</vt:lpstr>
      <vt:lpstr>Final Bridge Design as of December 2019</vt:lpstr>
      <vt:lpstr>Exaggerated Model of Final Bridge Design </vt:lpstr>
      <vt:lpstr>Final Material and Dimensions </vt:lpstr>
      <vt:lpstr>Task 2.3: Connection Design  </vt:lpstr>
      <vt:lpstr>Connection Design Equations and Importance </vt:lpstr>
      <vt:lpstr>Connection E Calculation Example</vt:lpstr>
      <vt:lpstr>Connection Summary</vt:lpstr>
      <vt:lpstr>Steel Preparation </vt:lpstr>
      <vt:lpstr>Fabrication </vt:lpstr>
      <vt:lpstr>Final Product up to Fabrication</vt:lpstr>
      <vt:lpstr>Construction </vt:lpstr>
      <vt:lpstr>Impacts </vt:lpstr>
      <vt:lpstr>Thank You!  We will not Avenge NAU! </vt:lpstr>
      <vt:lpstr>References [1] AISC website, AISC Steel Bridge Competition. 2019 [2]Steel Bridge Team, Steel Bridge Team Shop Drawings, 2020  [3] North Carolina Department of Transportation, “Truss Bridges” , 7-Jun-2019. [Online] Available: https://www.ncdot.gov/initiatives-policies/Transportation/bridges/historic-bridges/bridge-types/Pages/truss.aspx [Accessed 8-Feb-2020] [4] RISA, Steel Bridge Team Risa File and Design, 2020  [5] Sam Cole, Pictures of Steel Bridge and People, 2020 [6]Hailley Ndubizu, Pictures of Steel Bridge, 2020 [7]Amazon website, Marvel Legends Series Infinity Gauntlet Articulated Electronic Fist, 2020 [8] Copper State Nuts and Bolts, Grade 8 Bolts, 2020. [Online] Available: https://www.copperstate.com/shop/5637152492/hex-heads-grade-8 [Accessed 23-Apr-2020]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American Institute of Steel Construction Student Steel Bridge Competition  CENE 486: Final Presentation </dc:title>
  <dc:creator>Samantha Cole</dc:creator>
  <cp:lastModifiedBy>Samantha Cole</cp:lastModifiedBy>
  <cp:revision>1</cp:revision>
  <dcterms:modified xsi:type="dcterms:W3CDTF">2020-04-24T04:34:49Z</dcterms:modified>
</cp:coreProperties>
</file>